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6" r:id="rId28"/>
    <p:sldId id="280"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1" d="100"/>
          <a:sy n="91"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v-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CDF8F-2D09-403F-BC31-C59133B82774}" type="datetimeFigureOut">
              <a:rPr lang="lv-LV" smtClean="0"/>
              <a:t>14.06.2019</a:t>
            </a:fld>
            <a:endParaRPr lang="lv-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v-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lv-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v-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76807-EF18-4524-A996-17E7E5F692F2}" type="slidenum">
              <a:rPr lang="lv-LV" smtClean="0"/>
              <a:t>‹#›</a:t>
            </a:fld>
            <a:endParaRPr lang="lv-LV"/>
          </a:p>
        </p:txBody>
      </p:sp>
    </p:spTree>
    <p:extLst>
      <p:ext uri="{BB962C8B-B14F-4D97-AF65-F5344CB8AC3E}">
        <p14:creationId xmlns:p14="http://schemas.microsoft.com/office/powerpoint/2010/main" val="2322838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464589-52DA-4547-BE20-454B0CD9A7B1}" type="slidenum">
              <a:rPr lang="en-US" smtClean="0"/>
              <a:t>4</a:t>
            </a:fld>
            <a:endParaRPr lang="en-US"/>
          </a:p>
        </p:txBody>
      </p:sp>
    </p:spTree>
    <p:extLst>
      <p:ext uri="{BB962C8B-B14F-4D97-AF65-F5344CB8AC3E}">
        <p14:creationId xmlns:p14="http://schemas.microsoft.com/office/powerpoint/2010/main" val="109293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6/14/2019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6/14/2019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627586"/>
            <a:ext cx="8825658" cy="1351009"/>
          </a:xfrm>
        </p:spPr>
        <p:txBody>
          <a:bodyPr/>
          <a:lstStyle/>
          <a:p>
            <a:r>
              <a:rPr lang="lv-LV" dirty="0" smtClean="0"/>
              <a:t>Inovatīvais luksafors</a:t>
            </a:r>
            <a:endParaRPr lang="lv-LV" dirty="0"/>
          </a:p>
        </p:txBody>
      </p:sp>
      <p:sp>
        <p:nvSpPr>
          <p:cNvPr id="3" name="Subtitle 2"/>
          <p:cNvSpPr>
            <a:spLocks noGrp="1"/>
          </p:cNvSpPr>
          <p:nvPr>
            <p:ph type="subTitle" idx="1"/>
          </p:nvPr>
        </p:nvSpPr>
        <p:spPr>
          <a:xfrm>
            <a:off x="1154955" y="4088524"/>
            <a:ext cx="8825658" cy="1550276"/>
          </a:xfrm>
        </p:spPr>
        <p:txBody>
          <a:bodyPr>
            <a:normAutofit/>
          </a:bodyPr>
          <a:lstStyle/>
          <a:p>
            <a:r>
              <a:rPr lang="lv-LV" sz="2400" dirty="0"/>
              <a:t>2izb Edgars irbiņš</a:t>
            </a:r>
          </a:p>
          <a:p>
            <a:r>
              <a:rPr lang="lv-LV" sz="2400" dirty="0"/>
              <a:t>Kursa darbs</a:t>
            </a:r>
          </a:p>
          <a:p>
            <a:r>
              <a:rPr lang="lv-LV" sz="2400" dirty="0"/>
              <a:t>Kurss – </a:t>
            </a:r>
            <a:r>
              <a:rPr lang="lv-LV" sz="2400" dirty="0" smtClean="0"/>
              <a:t>Datorizētā iespiedplašu projektēšana</a:t>
            </a:r>
            <a:endParaRPr lang="lv-LV" sz="2400" dirty="0"/>
          </a:p>
          <a:p>
            <a:endParaRPr lang="lv-LV" dirty="0"/>
          </a:p>
        </p:txBody>
      </p:sp>
    </p:spTree>
    <p:extLst>
      <p:ext uri="{BB962C8B-B14F-4D97-AF65-F5344CB8AC3E}">
        <p14:creationId xmlns:p14="http://schemas.microsoft.com/office/powerpoint/2010/main" val="1997528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8" y="0"/>
            <a:ext cx="9404723" cy="1428633"/>
          </a:xfrm>
        </p:spPr>
        <p:txBody>
          <a:bodyPr/>
          <a:lstStyle/>
          <a:p>
            <a:r>
              <a:rPr lang="lv-LV" sz="3800" dirty="0" smtClean="0"/>
              <a:t>Edge.Cuts slānis Pcbnew (Spiestās plates formas slānis)</a:t>
            </a:r>
            <a:endParaRPr lang="lv-LV" sz="3800" dirty="0"/>
          </a:p>
        </p:txBody>
      </p:sp>
      <p:pic>
        <p:nvPicPr>
          <p:cNvPr id="3" name="Content Placeholder 2"/>
          <p:cNvPicPr>
            <a:picLocks noGrp="1" noChangeAspect="1"/>
          </p:cNvPicPr>
          <p:nvPr>
            <p:ph idx="1"/>
          </p:nvPr>
        </p:nvPicPr>
        <p:blipFill>
          <a:blip r:embed="rId2"/>
          <a:stretch>
            <a:fillRect/>
          </a:stretch>
        </p:blipFill>
        <p:spPr>
          <a:xfrm>
            <a:off x="572538" y="1288926"/>
            <a:ext cx="9620371" cy="5454516"/>
          </a:xfrm>
          <a:prstGeom prst="rect">
            <a:avLst/>
          </a:prstGeom>
        </p:spPr>
      </p:pic>
    </p:spTree>
    <p:extLst>
      <p:ext uri="{BB962C8B-B14F-4D97-AF65-F5344CB8AC3E}">
        <p14:creationId xmlns:p14="http://schemas.microsoft.com/office/powerpoint/2010/main" val="24583215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8" y="0"/>
            <a:ext cx="9404723" cy="1428633"/>
          </a:xfrm>
        </p:spPr>
        <p:txBody>
          <a:bodyPr/>
          <a:lstStyle/>
          <a:p>
            <a:r>
              <a:rPr lang="lv-LV" sz="3800" dirty="0" smtClean="0"/>
              <a:t>Dwgs.User slānis Pcbnew (Zīmejumu slānis)</a:t>
            </a:r>
            <a:endParaRPr lang="lv-LV" sz="3800" dirty="0"/>
          </a:p>
        </p:txBody>
      </p:sp>
      <p:pic>
        <p:nvPicPr>
          <p:cNvPr id="5" name="Content Placeholder 4"/>
          <p:cNvPicPr>
            <a:picLocks noGrp="1" noChangeAspect="1"/>
          </p:cNvPicPr>
          <p:nvPr>
            <p:ph idx="1"/>
          </p:nvPr>
        </p:nvPicPr>
        <p:blipFill>
          <a:blip r:embed="rId2"/>
          <a:stretch>
            <a:fillRect/>
          </a:stretch>
        </p:blipFill>
        <p:spPr>
          <a:xfrm>
            <a:off x="572538" y="1249031"/>
            <a:ext cx="9643517" cy="5467639"/>
          </a:xfrm>
          <a:prstGeom prst="rect">
            <a:avLst/>
          </a:prstGeom>
        </p:spPr>
      </p:pic>
    </p:spTree>
    <p:extLst>
      <p:ext uri="{BB962C8B-B14F-4D97-AF65-F5344CB8AC3E}">
        <p14:creationId xmlns:p14="http://schemas.microsoft.com/office/powerpoint/2010/main" val="402628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6" y="0"/>
            <a:ext cx="9404723" cy="1428633"/>
          </a:xfrm>
        </p:spPr>
        <p:txBody>
          <a:bodyPr/>
          <a:lstStyle/>
          <a:p>
            <a:r>
              <a:rPr lang="lv-LV" sz="3800" dirty="0" smtClean="0"/>
              <a:t>B.Mask slānis Pcbnew (Apakšējais maskas slānis)</a:t>
            </a:r>
            <a:endParaRPr lang="lv-LV" sz="3800" dirty="0"/>
          </a:p>
        </p:txBody>
      </p:sp>
      <p:pic>
        <p:nvPicPr>
          <p:cNvPr id="4" name="Content Placeholder 3"/>
          <p:cNvPicPr>
            <a:picLocks noGrp="1" noChangeAspect="1"/>
          </p:cNvPicPr>
          <p:nvPr>
            <p:ph idx="1"/>
          </p:nvPr>
        </p:nvPicPr>
        <p:blipFill>
          <a:blip r:embed="rId2"/>
          <a:stretch>
            <a:fillRect/>
          </a:stretch>
        </p:blipFill>
        <p:spPr>
          <a:xfrm>
            <a:off x="384505" y="1229710"/>
            <a:ext cx="9780783" cy="5545466"/>
          </a:xfrm>
          <a:prstGeom prst="rect">
            <a:avLst/>
          </a:prstGeom>
        </p:spPr>
      </p:pic>
    </p:spTree>
    <p:extLst>
      <p:ext uri="{BB962C8B-B14F-4D97-AF65-F5344CB8AC3E}">
        <p14:creationId xmlns:p14="http://schemas.microsoft.com/office/powerpoint/2010/main" val="108504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8" y="0"/>
            <a:ext cx="9404723" cy="1428633"/>
          </a:xfrm>
        </p:spPr>
        <p:txBody>
          <a:bodyPr/>
          <a:lstStyle/>
          <a:p>
            <a:r>
              <a:rPr lang="lv-LV" sz="3800" dirty="0"/>
              <a:t>F</a:t>
            </a:r>
            <a:r>
              <a:rPr lang="lv-LV" sz="3800" dirty="0" smtClean="0"/>
              <a:t>.Mask slānis Pcbnew (Augšējais maskas slānis)</a:t>
            </a:r>
            <a:endParaRPr lang="lv-LV" sz="3800" dirty="0"/>
          </a:p>
        </p:txBody>
      </p:sp>
      <p:pic>
        <p:nvPicPr>
          <p:cNvPr id="5" name="Content Placeholder 4"/>
          <p:cNvPicPr>
            <a:picLocks noGrp="1" noChangeAspect="1"/>
          </p:cNvPicPr>
          <p:nvPr>
            <p:ph idx="1"/>
          </p:nvPr>
        </p:nvPicPr>
        <p:blipFill>
          <a:blip r:embed="rId2"/>
          <a:stretch>
            <a:fillRect/>
          </a:stretch>
        </p:blipFill>
        <p:spPr>
          <a:xfrm>
            <a:off x="572538" y="1208691"/>
            <a:ext cx="9801053" cy="5556958"/>
          </a:xfrm>
          <a:prstGeom prst="rect">
            <a:avLst/>
          </a:prstGeom>
        </p:spPr>
      </p:pic>
    </p:spTree>
    <p:extLst>
      <p:ext uri="{BB962C8B-B14F-4D97-AF65-F5344CB8AC3E}">
        <p14:creationId xmlns:p14="http://schemas.microsoft.com/office/powerpoint/2010/main" val="1499382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35" y="0"/>
            <a:ext cx="9404723" cy="1428633"/>
          </a:xfrm>
        </p:spPr>
        <p:txBody>
          <a:bodyPr/>
          <a:lstStyle/>
          <a:p>
            <a:r>
              <a:rPr lang="lv-LV" sz="3800" dirty="0" smtClean="0"/>
              <a:t>F.SilkS slānis Pcbnew (Augšējais apzīmējumu slānis)</a:t>
            </a:r>
            <a:endParaRPr lang="lv-LV" sz="3800" dirty="0"/>
          </a:p>
        </p:txBody>
      </p:sp>
      <p:pic>
        <p:nvPicPr>
          <p:cNvPr id="4" name="Content Placeholder 3"/>
          <p:cNvPicPr>
            <a:picLocks noGrp="1" noChangeAspect="1"/>
          </p:cNvPicPr>
          <p:nvPr>
            <p:ph idx="1"/>
          </p:nvPr>
        </p:nvPicPr>
        <p:blipFill>
          <a:blip r:embed="rId2"/>
          <a:stretch>
            <a:fillRect/>
          </a:stretch>
        </p:blipFill>
        <p:spPr>
          <a:xfrm>
            <a:off x="504135" y="1245900"/>
            <a:ext cx="9753962" cy="5530258"/>
          </a:xfrm>
          <a:prstGeom prst="rect">
            <a:avLst/>
          </a:prstGeom>
        </p:spPr>
      </p:pic>
    </p:spTree>
    <p:extLst>
      <p:ext uri="{BB962C8B-B14F-4D97-AF65-F5344CB8AC3E}">
        <p14:creationId xmlns:p14="http://schemas.microsoft.com/office/powerpoint/2010/main" val="2114372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028" y="0"/>
            <a:ext cx="9404723" cy="1428633"/>
          </a:xfrm>
        </p:spPr>
        <p:txBody>
          <a:bodyPr/>
          <a:lstStyle/>
          <a:p>
            <a:r>
              <a:rPr lang="lv-LV" sz="3800" dirty="0" smtClean="0"/>
              <a:t>F.Paste slānis Pcbnew (Augšējais lodēšanas pastas slānis)</a:t>
            </a:r>
            <a:endParaRPr lang="lv-LV" sz="3800" dirty="0"/>
          </a:p>
        </p:txBody>
      </p:sp>
      <p:pic>
        <p:nvPicPr>
          <p:cNvPr id="5" name="Content Placeholder 4"/>
          <p:cNvPicPr>
            <a:picLocks noGrp="1" noChangeAspect="1"/>
          </p:cNvPicPr>
          <p:nvPr>
            <p:ph idx="1"/>
          </p:nvPr>
        </p:nvPicPr>
        <p:blipFill>
          <a:blip r:embed="rId2"/>
          <a:stretch>
            <a:fillRect/>
          </a:stretch>
        </p:blipFill>
        <p:spPr>
          <a:xfrm>
            <a:off x="562028" y="1250237"/>
            <a:ext cx="9727600" cy="5515312"/>
          </a:xfrm>
          <a:prstGeom prst="rect">
            <a:avLst/>
          </a:prstGeom>
        </p:spPr>
      </p:pic>
    </p:spTree>
    <p:extLst>
      <p:ext uri="{BB962C8B-B14F-4D97-AF65-F5344CB8AC3E}">
        <p14:creationId xmlns:p14="http://schemas.microsoft.com/office/powerpoint/2010/main" val="2252204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7" y="0"/>
            <a:ext cx="9404723" cy="1428633"/>
          </a:xfrm>
        </p:spPr>
        <p:txBody>
          <a:bodyPr/>
          <a:lstStyle/>
          <a:p>
            <a:r>
              <a:rPr lang="lv-LV" sz="3800" dirty="0" smtClean="0"/>
              <a:t>B.Cu slānis Pcbnew (Apakšējais vara slānis)</a:t>
            </a:r>
            <a:endParaRPr lang="lv-LV" sz="3800" dirty="0"/>
          </a:p>
        </p:txBody>
      </p:sp>
      <p:pic>
        <p:nvPicPr>
          <p:cNvPr id="4" name="Content Placeholder 3"/>
          <p:cNvPicPr>
            <a:picLocks noGrp="1" noChangeAspect="1"/>
          </p:cNvPicPr>
          <p:nvPr>
            <p:ph idx="1"/>
          </p:nvPr>
        </p:nvPicPr>
        <p:blipFill>
          <a:blip r:embed="rId2"/>
          <a:stretch>
            <a:fillRect/>
          </a:stretch>
        </p:blipFill>
        <p:spPr>
          <a:xfrm>
            <a:off x="572537" y="1267659"/>
            <a:ext cx="9618941" cy="5453705"/>
          </a:xfrm>
          <a:prstGeom prst="rect">
            <a:avLst/>
          </a:prstGeom>
        </p:spPr>
      </p:pic>
    </p:spTree>
    <p:extLst>
      <p:ext uri="{BB962C8B-B14F-4D97-AF65-F5344CB8AC3E}">
        <p14:creationId xmlns:p14="http://schemas.microsoft.com/office/powerpoint/2010/main" val="2210684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6" y="0"/>
            <a:ext cx="9404723" cy="1428633"/>
          </a:xfrm>
        </p:spPr>
        <p:txBody>
          <a:bodyPr/>
          <a:lstStyle/>
          <a:p>
            <a:r>
              <a:rPr lang="lv-LV" sz="3800" dirty="0"/>
              <a:t>F</a:t>
            </a:r>
            <a:r>
              <a:rPr lang="lv-LV" sz="3800" dirty="0" smtClean="0"/>
              <a:t>.Cu slānis Pcbnew (Augšējais vara slānis)</a:t>
            </a:r>
            <a:endParaRPr lang="lv-LV" sz="3800" dirty="0"/>
          </a:p>
        </p:txBody>
      </p:sp>
      <p:pic>
        <p:nvPicPr>
          <p:cNvPr id="5" name="Content Placeholder 4"/>
          <p:cNvPicPr>
            <a:picLocks noGrp="1" noChangeAspect="1"/>
          </p:cNvPicPr>
          <p:nvPr>
            <p:ph idx="1"/>
          </p:nvPr>
        </p:nvPicPr>
        <p:blipFill>
          <a:blip r:embed="rId2"/>
          <a:stretch>
            <a:fillRect/>
          </a:stretch>
        </p:blipFill>
        <p:spPr>
          <a:xfrm>
            <a:off x="572536" y="1245278"/>
            <a:ext cx="9769643" cy="5539149"/>
          </a:xfrm>
          <a:prstGeom prst="rect">
            <a:avLst/>
          </a:prstGeom>
        </p:spPr>
      </p:pic>
    </p:spTree>
    <p:extLst>
      <p:ext uri="{BB962C8B-B14F-4D97-AF65-F5344CB8AC3E}">
        <p14:creationId xmlns:p14="http://schemas.microsoft.com/office/powerpoint/2010/main" val="3216052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pic>
        <p:nvPicPr>
          <p:cNvPr id="8" name="Content Placeholder 7"/>
          <p:cNvPicPr>
            <a:picLocks noGrp="1" noChangeAspect="1"/>
          </p:cNvPicPr>
          <p:nvPr>
            <p:ph idx="1"/>
          </p:nvPr>
        </p:nvPicPr>
        <p:blipFill>
          <a:blip r:embed="rId2"/>
          <a:stretch>
            <a:fillRect/>
          </a:stretch>
        </p:blipFill>
        <p:spPr>
          <a:xfrm>
            <a:off x="385080" y="1277832"/>
            <a:ext cx="11428547" cy="5406747"/>
          </a:xfrm>
          <a:prstGeom prst="rect">
            <a:avLst/>
          </a:prstGeom>
        </p:spPr>
      </p:pic>
    </p:spTree>
    <p:extLst>
      <p:ext uri="{BB962C8B-B14F-4D97-AF65-F5344CB8AC3E}">
        <p14:creationId xmlns:p14="http://schemas.microsoft.com/office/powerpoint/2010/main" val="29578481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pic>
        <p:nvPicPr>
          <p:cNvPr id="5" name="Content Placeholder 4"/>
          <p:cNvPicPr>
            <a:picLocks noGrp="1" noChangeAspect="1"/>
          </p:cNvPicPr>
          <p:nvPr>
            <p:ph idx="1"/>
          </p:nvPr>
        </p:nvPicPr>
        <p:blipFill>
          <a:blip r:embed="rId2"/>
          <a:stretch>
            <a:fillRect/>
          </a:stretch>
        </p:blipFill>
        <p:spPr>
          <a:xfrm>
            <a:off x="553899" y="1409849"/>
            <a:ext cx="11049522" cy="5227434"/>
          </a:xfrm>
          <a:prstGeom prst="rect">
            <a:avLst/>
          </a:prstGeom>
        </p:spPr>
      </p:pic>
    </p:spTree>
    <p:extLst>
      <p:ext uri="{BB962C8B-B14F-4D97-AF65-F5344CB8AC3E}">
        <p14:creationId xmlns:p14="http://schemas.microsoft.com/office/powerpoint/2010/main" val="2353990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Darba mērķis:</a:t>
            </a:r>
            <a:endParaRPr lang="lv-LV" dirty="0"/>
          </a:p>
        </p:txBody>
      </p:sp>
      <p:sp>
        <p:nvSpPr>
          <p:cNvPr id="3" name="Content Placeholder 2"/>
          <p:cNvSpPr>
            <a:spLocks noGrp="1"/>
          </p:cNvSpPr>
          <p:nvPr>
            <p:ph idx="1"/>
          </p:nvPr>
        </p:nvSpPr>
        <p:spPr/>
        <p:txBody>
          <a:bodyPr/>
          <a:lstStyle/>
          <a:p>
            <a:r>
              <a:rPr lang="lv-LV" dirty="0" smtClean="0"/>
              <a:t>Iegūt sekmīgu vērtējumu kursā Datorizētā iespiedplašu projektēšana.</a:t>
            </a:r>
          </a:p>
          <a:p>
            <a:r>
              <a:rPr lang="lv-LV" dirty="0" smtClean="0"/>
              <a:t>Izstrādāt datorizētu iespiedplates prototipu, sava 2. kursa 1. </a:t>
            </a:r>
            <a:r>
              <a:rPr lang="lv-LV" dirty="0"/>
              <a:t>semestra Mikrokontrolieri un iegultās </a:t>
            </a:r>
            <a:r>
              <a:rPr lang="lv-LV" dirty="0" smtClean="0"/>
              <a:t>sistēmas kursa ietvaros izstrādātajam kursa darbam ar nosaukumu «Inovatīvais luksafors».</a:t>
            </a:r>
            <a:endParaRPr lang="lv-LV" dirty="0"/>
          </a:p>
        </p:txBody>
      </p:sp>
    </p:spTree>
    <p:extLst>
      <p:ext uri="{BB962C8B-B14F-4D97-AF65-F5344CB8AC3E}">
        <p14:creationId xmlns:p14="http://schemas.microsoft.com/office/powerpoint/2010/main" val="11352517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pic>
        <p:nvPicPr>
          <p:cNvPr id="4" name="Content Placeholder 3"/>
          <p:cNvPicPr>
            <a:picLocks noGrp="1" noChangeAspect="1"/>
          </p:cNvPicPr>
          <p:nvPr>
            <p:ph idx="1"/>
          </p:nvPr>
        </p:nvPicPr>
        <p:blipFill>
          <a:blip r:embed="rId2"/>
          <a:stretch>
            <a:fillRect/>
          </a:stretch>
        </p:blipFill>
        <p:spPr>
          <a:xfrm>
            <a:off x="315094" y="1242577"/>
            <a:ext cx="11614148" cy="5494554"/>
          </a:xfrm>
          <a:prstGeom prst="rect">
            <a:avLst/>
          </a:prstGeom>
        </p:spPr>
      </p:pic>
    </p:spTree>
    <p:extLst>
      <p:ext uri="{BB962C8B-B14F-4D97-AF65-F5344CB8AC3E}">
        <p14:creationId xmlns:p14="http://schemas.microsoft.com/office/powerpoint/2010/main" val="3554824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pic>
        <p:nvPicPr>
          <p:cNvPr id="5" name="Content Placeholder 4"/>
          <p:cNvPicPr>
            <a:picLocks noGrp="1" noChangeAspect="1"/>
          </p:cNvPicPr>
          <p:nvPr>
            <p:ph idx="1"/>
          </p:nvPr>
        </p:nvPicPr>
        <p:blipFill>
          <a:blip r:embed="rId2"/>
          <a:stretch>
            <a:fillRect/>
          </a:stretch>
        </p:blipFill>
        <p:spPr>
          <a:xfrm>
            <a:off x="281172" y="1191723"/>
            <a:ext cx="11721641" cy="5545408"/>
          </a:xfrm>
          <a:prstGeom prst="rect">
            <a:avLst/>
          </a:prstGeom>
        </p:spPr>
      </p:pic>
    </p:spTree>
    <p:extLst>
      <p:ext uri="{BB962C8B-B14F-4D97-AF65-F5344CB8AC3E}">
        <p14:creationId xmlns:p14="http://schemas.microsoft.com/office/powerpoint/2010/main" val="2582379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sp>
        <p:nvSpPr>
          <p:cNvPr id="3" name="Content Placeholder 2"/>
          <p:cNvSpPr>
            <a:spLocks noGrp="1"/>
          </p:cNvSpPr>
          <p:nvPr>
            <p:ph idx="1"/>
          </p:nvPr>
        </p:nvSpPr>
        <p:spPr/>
        <p:txBody>
          <a:bodyPr/>
          <a:lstStyle/>
          <a:p>
            <a:endParaRPr lang="lv-LV"/>
          </a:p>
        </p:txBody>
      </p:sp>
      <p:pic>
        <p:nvPicPr>
          <p:cNvPr id="4" name="Picture 3"/>
          <p:cNvPicPr>
            <a:picLocks noChangeAspect="1"/>
          </p:cNvPicPr>
          <p:nvPr/>
        </p:nvPicPr>
        <p:blipFill>
          <a:blip r:embed="rId2"/>
          <a:stretch>
            <a:fillRect/>
          </a:stretch>
        </p:blipFill>
        <p:spPr>
          <a:xfrm>
            <a:off x="315311" y="1219527"/>
            <a:ext cx="11585116" cy="5480818"/>
          </a:xfrm>
          <a:prstGeom prst="rect">
            <a:avLst/>
          </a:prstGeom>
        </p:spPr>
      </p:pic>
    </p:spTree>
    <p:extLst>
      <p:ext uri="{BB962C8B-B14F-4D97-AF65-F5344CB8AC3E}">
        <p14:creationId xmlns:p14="http://schemas.microsoft.com/office/powerpoint/2010/main" val="2870589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3D modelis plates dizainam</a:t>
            </a:r>
            <a:endParaRPr lang="lv-LV" dirty="0"/>
          </a:p>
        </p:txBody>
      </p:sp>
      <p:pic>
        <p:nvPicPr>
          <p:cNvPr id="5" name="Content Placeholder 4"/>
          <p:cNvPicPr>
            <a:picLocks noGrp="1" noChangeAspect="1"/>
          </p:cNvPicPr>
          <p:nvPr>
            <p:ph idx="1"/>
          </p:nvPr>
        </p:nvPicPr>
        <p:blipFill>
          <a:blip r:embed="rId2"/>
          <a:stretch>
            <a:fillRect/>
          </a:stretch>
        </p:blipFill>
        <p:spPr>
          <a:xfrm>
            <a:off x="332528" y="1279529"/>
            <a:ext cx="11491609" cy="5436582"/>
          </a:xfrm>
          <a:prstGeom prst="rect">
            <a:avLst/>
          </a:prstGeom>
        </p:spPr>
      </p:pic>
    </p:spTree>
    <p:extLst>
      <p:ext uri="{BB962C8B-B14F-4D97-AF65-F5344CB8AC3E}">
        <p14:creationId xmlns:p14="http://schemas.microsoft.com/office/powerpoint/2010/main" val="29120383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Eurocircuits pārbaude</a:t>
            </a:r>
            <a:endParaRPr lang="lv-LV"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329" y="924911"/>
            <a:ext cx="11896840" cy="5833242"/>
          </a:xfrm>
        </p:spPr>
      </p:pic>
    </p:spTree>
    <p:extLst>
      <p:ext uri="{BB962C8B-B14F-4D97-AF65-F5344CB8AC3E}">
        <p14:creationId xmlns:p14="http://schemas.microsoft.com/office/powerpoint/2010/main" val="1976886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Eurocircuits pārbaude</a:t>
            </a:r>
            <a:endParaRPr lang="lv-LV"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697" y="945932"/>
            <a:ext cx="11838047" cy="5833991"/>
          </a:xfrm>
        </p:spPr>
      </p:pic>
    </p:spTree>
    <p:extLst>
      <p:ext uri="{BB962C8B-B14F-4D97-AF65-F5344CB8AC3E}">
        <p14:creationId xmlns:p14="http://schemas.microsoft.com/office/powerpoint/2010/main" val="2450838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455" y="236320"/>
            <a:ext cx="9404723" cy="871585"/>
          </a:xfrm>
        </p:spPr>
        <p:txBody>
          <a:bodyPr/>
          <a:lstStyle/>
          <a:p>
            <a:r>
              <a:rPr lang="lv-LV" dirty="0" smtClean="0"/>
              <a:t>Eurocircuits pārbaude</a:t>
            </a:r>
            <a:endParaRPr lang="lv-LV"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40" y="998483"/>
            <a:ext cx="11718328" cy="5767558"/>
          </a:xfrm>
        </p:spPr>
      </p:pic>
    </p:spTree>
    <p:extLst>
      <p:ext uri="{BB962C8B-B14F-4D97-AF65-F5344CB8AC3E}">
        <p14:creationId xmlns:p14="http://schemas.microsoft.com/office/powerpoint/2010/main" val="30869754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Plates dizaina trūkumu un iespējami uzlabojumi:</a:t>
            </a:r>
            <a:endParaRPr lang="lv-LV" dirty="0"/>
          </a:p>
        </p:txBody>
      </p:sp>
      <p:sp>
        <p:nvSpPr>
          <p:cNvPr id="3" name="Content Placeholder 2"/>
          <p:cNvSpPr>
            <a:spLocks noGrp="1"/>
          </p:cNvSpPr>
          <p:nvPr>
            <p:ph idx="1"/>
          </p:nvPr>
        </p:nvSpPr>
        <p:spPr>
          <a:xfrm>
            <a:off x="1103312" y="1853248"/>
            <a:ext cx="9669791" cy="5004752"/>
          </a:xfrm>
        </p:spPr>
        <p:txBody>
          <a:bodyPr>
            <a:normAutofit fontScale="92500"/>
          </a:bodyPr>
          <a:lstStyle/>
          <a:p>
            <a:r>
              <a:rPr lang="lv-LV" dirty="0" smtClean="0"/>
              <a:t>Izveidotais plates dizains, diemžēl nav bijis veiksmīgs, jo izveidotie savienojumi (celiņi) izvietoti ļoti pavirši. Celiņi ir ļoti gari, tie ļoti bieži ir izlocīti un ne tikai izlocīti, bet ļoti bieži krusto citus vara izklājlaukumus. Nepieciešams pārdomāt vēlreiz par plates dizainu, un iespējams, ka nepieciešams pārtaisīt plates dizainu, vai padomāt par slāņu iestatījumiem vai aizlējumiem</a:t>
            </a:r>
            <a:r>
              <a:rPr lang="lv-LV" dirty="0" smtClean="0"/>
              <a:t>.</a:t>
            </a:r>
          </a:p>
          <a:p>
            <a:r>
              <a:rPr lang="lv-LV" dirty="0" smtClean="0"/>
              <a:t>Lielākā dizaina kļūda ir tā, ka +5V celiņš ir tikai viens uz tas ir ļoti garš un veido tā saukto daisy-chain ejot no vienas komponentes uz otru. Šo celiņu arī neizdevās pataisīt pietiekami platu, kā arī īsāku, dizaina ierobežojumu dēļ.</a:t>
            </a:r>
            <a:endParaRPr lang="lv-LV" dirty="0" smtClean="0"/>
          </a:p>
          <a:p>
            <a:r>
              <a:rPr lang="lv-LV" dirty="0" smtClean="0"/>
              <a:t>Papildus </a:t>
            </a:r>
            <a:r>
              <a:rPr lang="lv-LV" dirty="0" smtClean="0"/>
              <a:t>kā uzlabojums – būtu labi, ja varētu nedaudz palielināt plates izmēru, un izveidot četrus nemetalizētus urbumus katrā stūrī, lai varētu pievienot standoffs un tad varētu plati droši nolikt uz galda, vai arī iestiprināt 3D printera izprintētā korpusā.</a:t>
            </a:r>
          </a:p>
          <a:p>
            <a:r>
              <a:rPr lang="lv-LV" dirty="0" smtClean="0"/>
              <a:t>Iespējams Trough-Hole LED diodes būtu labāks risinājums šī dizaina ietvaros, jo SMD gaismas diodes varētu būt blāvākas un grūtak saredzamas.</a:t>
            </a:r>
          </a:p>
          <a:p>
            <a:endParaRPr lang="lv-LV" dirty="0"/>
          </a:p>
        </p:txBody>
      </p:sp>
    </p:spTree>
    <p:extLst>
      <p:ext uri="{BB962C8B-B14F-4D97-AF65-F5344CB8AC3E}">
        <p14:creationId xmlns:p14="http://schemas.microsoft.com/office/powerpoint/2010/main" val="2002637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5C52-462F-4779-B164-2C43315BF2E4}"/>
              </a:ext>
            </a:extLst>
          </p:cNvPr>
          <p:cNvSpPr>
            <a:spLocks noGrp="1"/>
          </p:cNvSpPr>
          <p:nvPr>
            <p:ph type="title"/>
          </p:nvPr>
        </p:nvSpPr>
        <p:spPr>
          <a:xfrm>
            <a:off x="473993" y="304800"/>
            <a:ext cx="9875520" cy="1356360"/>
          </a:xfrm>
        </p:spPr>
        <p:txBody>
          <a:bodyPr/>
          <a:lstStyle/>
          <a:p>
            <a:r>
              <a:rPr lang="lv-LV" dirty="0" smtClean="0"/>
              <a:t>Video piemērs no pagājušā semestra</a:t>
            </a:r>
            <a:endParaRPr lang="en-US" dirty="0"/>
          </a:p>
        </p:txBody>
      </p:sp>
      <p:pic>
        <p:nvPicPr>
          <p:cNvPr id="3" name="VID_20190118_01534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1222" y="1229710"/>
            <a:ext cx="7631298" cy="5087532"/>
          </a:xfrm>
          <a:prstGeom prst="rect">
            <a:avLst/>
          </a:prstGeom>
        </p:spPr>
      </p:pic>
    </p:spTree>
    <p:extLst>
      <p:ext uri="{BB962C8B-B14F-4D97-AF65-F5344CB8AC3E}">
        <p14:creationId xmlns:p14="http://schemas.microsoft.com/office/powerpoint/2010/main" val="7908183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17" y="316085"/>
            <a:ext cx="9404723" cy="819034"/>
          </a:xfrm>
        </p:spPr>
        <p:txBody>
          <a:bodyPr/>
          <a:lstStyle/>
          <a:p>
            <a:r>
              <a:rPr lang="lv-LV" dirty="0" smtClean="0"/>
              <a:t>Bill of Materials</a:t>
            </a:r>
            <a:endParaRPr lang="lv-LV" dirty="0"/>
          </a:p>
        </p:txBody>
      </p:sp>
      <p:pic>
        <p:nvPicPr>
          <p:cNvPr id="4" name="Content Placeholder 3"/>
          <p:cNvPicPr>
            <a:picLocks noGrp="1" noChangeAspect="1"/>
          </p:cNvPicPr>
          <p:nvPr>
            <p:ph idx="1"/>
          </p:nvPr>
        </p:nvPicPr>
        <p:blipFill>
          <a:blip r:embed="rId2"/>
          <a:stretch>
            <a:fillRect/>
          </a:stretch>
        </p:blipFill>
        <p:spPr>
          <a:xfrm>
            <a:off x="0" y="1429406"/>
            <a:ext cx="12194388" cy="4918841"/>
          </a:xfrm>
          <a:prstGeom prst="rect">
            <a:avLst/>
          </a:prstGeom>
        </p:spPr>
      </p:pic>
    </p:spTree>
    <p:extLst>
      <p:ext uri="{BB962C8B-B14F-4D97-AF65-F5344CB8AC3E}">
        <p14:creationId xmlns:p14="http://schemas.microsoft.com/office/powerpoint/2010/main" val="934882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dirty="0" smtClean="0"/>
              <a:t>Darba uzdevumi:</a:t>
            </a:r>
            <a:endParaRPr lang="lv-LV" dirty="0"/>
          </a:p>
        </p:txBody>
      </p:sp>
      <p:sp>
        <p:nvSpPr>
          <p:cNvPr id="3" name="Content Placeholder 2"/>
          <p:cNvSpPr>
            <a:spLocks noGrp="1"/>
          </p:cNvSpPr>
          <p:nvPr>
            <p:ph idx="1"/>
          </p:nvPr>
        </p:nvSpPr>
        <p:spPr/>
        <p:txBody>
          <a:bodyPr>
            <a:normAutofit lnSpcReduction="10000"/>
          </a:bodyPr>
          <a:lstStyle/>
          <a:p>
            <a:r>
              <a:rPr lang="lv-LV" dirty="0" smtClean="0"/>
              <a:t>Izpētīt iepriekšējā semestrī izstrādāto eeschema principiālo shēmu un ja nepieciešams veikt izmaiņas un uzlabojumus, kā arī katrai komponentei piešķirt vai izveidot footprintus.</a:t>
            </a:r>
          </a:p>
          <a:p>
            <a:r>
              <a:rPr lang="lv-LV" dirty="0" smtClean="0"/>
              <a:t>Paralēli veidojot eeschema principiālo shēmu, piemeklēt attiecīgās komponentes pie komponenšu izplatītaja un veidot BOM sarakstu, kā arī piefiksēt visas datulapas (Mouser electronics).</a:t>
            </a:r>
          </a:p>
          <a:p>
            <a:r>
              <a:rPr lang="lv-LV" dirty="0" smtClean="0"/>
              <a:t>Pēc eeschema principālās shēmas izstrādes, sākt darbu ar Pcbnew un sākt veidot plates dizainu, ņemot vērā visas nianses un pirmstam iestatot Design rules un Board setup.</a:t>
            </a:r>
          </a:p>
          <a:p>
            <a:r>
              <a:rPr lang="lv-LV" dirty="0" smtClean="0"/>
              <a:t>Kad pabeigts plates dizains, plotēt Gerber failus un ar gerbview parbaudīt vai plates slāņi sakrīt ar Pcbnew izveidotajiem.</a:t>
            </a:r>
          </a:p>
          <a:p>
            <a:r>
              <a:rPr lang="lv-LV" dirty="0" smtClean="0"/>
              <a:t>Veikt izstrādātajiem gerber failiem ražotāja pārbaudi (Eurocircuits).</a:t>
            </a:r>
          </a:p>
        </p:txBody>
      </p:sp>
    </p:spTree>
    <p:extLst>
      <p:ext uri="{BB962C8B-B14F-4D97-AF65-F5344CB8AC3E}">
        <p14:creationId xmlns:p14="http://schemas.microsoft.com/office/powerpoint/2010/main" val="3549456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449" y="2775504"/>
            <a:ext cx="9404723" cy="1400530"/>
          </a:xfrm>
        </p:spPr>
        <p:txBody>
          <a:bodyPr/>
          <a:lstStyle/>
          <a:p>
            <a:r>
              <a:rPr lang="lv-LV" sz="6600" dirty="0" smtClean="0"/>
              <a:t>Paldies par uzmanību!</a:t>
            </a:r>
            <a:endParaRPr lang="lv-LV" sz="6600" dirty="0"/>
          </a:p>
        </p:txBody>
      </p:sp>
    </p:spTree>
    <p:extLst>
      <p:ext uri="{BB962C8B-B14F-4D97-AF65-F5344CB8AC3E}">
        <p14:creationId xmlns:p14="http://schemas.microsoft.com/office/powerpoint/2010/main" val="1418948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A8E02B6-A85F-43A1-BD92-CB769EADCD89}"/>
              </a:ext>
            </a:extLst>
          </p:cNvPr>
          <p:cNvPicPr>
            <a:picLocks noChangeAspect="1"/>
          </p:cNvPicPr>
          <p:nvPr/>
        </p:nvPicPr>
        <p:blipFill>
          <a:blip r:embed="rId3"/>
          <a:stretch>
            <a:fillRect/>
          </a:stretch>
        </p:blipFill>
        <p:spPr>
          <a:xfrm>
            <a:off x="4986724" y="3664584"/>
            <a:ext cx="2010807" cy="1885132"/>
          </a:xfrm>
          <a:prstGeom prst="rect">
            <a:avLst/>
          </a:prstGeom>
        </p:spPr>
      </p:pic>
      <p:pic>
        <p:nvPicPr>
          <p:cNvPr id="1026" name="Picture 2" descr="AttÄlu rezultÄti vaicÄjumam âultrasonic sensorâ">
            <a:extLst>
              <a:ext uri="{FF2B5EF4-FFF2-40B4-BE49-F238E27FC236}">
                <a16:creationId xmlns:a16="http://schemas.microsoft.com/office/drawing/2014/main" id="{E0D06D76-E608-42FD-A693-03F9BD036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630" y="1683205"/>
            <a:ext cx="2943225"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67B064-B5A8-4239-9687-FB1A7DA1583B}"/>
              </a:ext>
            </a:extLst>
          </p:cNvPr>
          <p:cNvSpPr txBox="1"/>
          <p:nvPr/>
        </p:nvSpPr>
        <p:spPr>
          <a:xfrm>
            <a:off x="1213306" y="3235780"/>
            <a:ext cx="2761140" cy="369332"/>
          </a:xfrm>
          <a:prstGeom prst="rect">
            <a:avLst/>
          </a:prstGeom>
          <a:noFill/>
        </p:spPr>
        <p:txBody>
          <a:bodyPr wrap="none" rtlCol="0">
            <a:spAutoFit/>
          </a:bodyPr>
          <a:lstStyle/>
          <a:p>
            <a:r>
              <a:rPr lang="lv-LV" dirty="0" smtClean="0"/>
              <a:t>HC-SR04 </a:t>
            </a:r>
            <a:r>
              <a:rPr lang="en-US" dirty="0" smtClean="0"/>
              <a:t>Ultrasonic </a:t>
            </a:r>
            <a:r>
              <a:rPr lang="en-US" dirty="0"/>
              <a:t>Sensor</a:t>
            </a:r>
          </a:p>
        </p:txBody>
      </p:sp>
      <p:pic>
        <p:nvPicPr>
          <p:cNvPr id="1028" name="Picture 4" descr="AttÄlu rezultÄti vaicÄjumam âcd4543bâ">
            <a:extLst>
              <a:ext uri="{FF2B5EF4-FFF2-40B4-BE49-F238E27FC236}">
                <a16:creationId xmlns:a16="http://schemas.microsoft.com/office/drawing/2014/main" id="{CA3A12E0-37B9-4CCB-81C8-A7BB5503C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033" y="1714665"/>
            <a:ext cx="2095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2E0367-532A-4A7E-AD78-26CB46A16D13}"/>
              </a:ext>
            </a:extLst>
          </p:cNvPr>
          <p:cNvSpPr txBox="1"/>
          <p:nvPr/>
        </p:nvSpPr>
        <p:spPr>
          <a:xfrm>
            <a:off x="4862962" y="3193416"/>
            <a:ext cx="2217274" cy="369332"/>
          </a:xfrm>
          <a:prstGeom prst="rect">
            <a:avLst/>
          </a:prstGeom>
          <a:noFill/>
        </p:spPr>
        <p:txBody>
          <a:bodyPr wrap="none" rtlCol="0">
            <a:spAutoFit/>
          </a:bodyPr>
          <a:lstStyle/>
          <a:p>
            <a:r>
              <a:rPr lang="lv-LV" dirty="0"/>
              <a:t>CD4543B  BCD </a:t>
            </a:r>
            <a:r>
              <a:rPr lang="lv-LV" dirty="0" err="1"/>
              <a:t>Driver</a:t>
            </a:r>
            <a:endParaRPr lang="en-US" dirty="0"/>
          </a:p>
        </p:txBody>
      </p:sp>
      <p:pic>
        <p:nvPicPr>
          <p:cNvPr id="1030" name="Picture 6" descr="AttÄlu rezultÄti vaicÄjumam âLCD1602 Moduleâ">
            <a:extLst>
              <a:ext uri="{FF2B5EF4-FFF2-40B4-BE49-F238E27FC236}">
                <a16:creationId xmlns:a16="http://schemas.microsoft.com/office/drawing/2014/main" id="{225B0763-EE76-45A8-B5AD-E779FE12AB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9809" y="359226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482A0D-FAB7-46FC-894E-C10418EC9834}"/>
              </a:ext>
            </a:extLst>
          </p:cNvPr>
          <p:cNvSpPr txBox="1"/>
          <p:nvPr/>
        </p:nvSpPr>
        <p:spPr>
          <a:xfrm>
            <a:off x="7840185" y="5860648"/>
            <a:ext cx="2156360" cy="369332"/>
          </a:xfrm>
          <a:prstGeom prst="rect">
            <a:avLst/>
          </a:prstGeom>
          <a:noFill/>
        </p:spPr>
        <p:txBody>
          <a:bodyPr wrap="none" rtlCol="0">
            <a:spAutoFit/>
          </a:bodyPr>
          <a:lstStyle/>
          <a:p>
            <a:r>
              <a:rPr lang="lv-LV" dirty="0" smtClean="0"/>
              <a:t>16x2 Oled Display</a:t>
            </a:r>
            <a:endParaRPr lang="en-US" dirty="0"/>
          </a:p>
        </p:txBody>
      </p:sp>
      <p:pic>
        <p:nvPicPr>
          <p:cNvPr id="1032" name="Picture 8" descr="https://geekelectronics.io/wp-content/uploads/2017/09/7-DIGIT-1-SEGMENT-600x600.jpg">
            <a:extLst>
              <a:ext uri="{FF2B5EF4-FFF2-40B4-BE49-F238E27FC236}">
                <a16:creationId xmlns:a16="http://schemas.microsoft.com/office/drawing/2014/main" id="{BA19E7EA-6A8C-45F5-A20D-B9B65ED7F0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2711" y="982247"/>
            <a:ext cx="2211169" cy="22111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5F38BC5-A2F7-4923-95DC-35AF531DA139}"/>
              </a:ext>
            </a:extLst>
          </p:cNvPr>
          <p:cNvSpPr txBox="1"/>
          <p:nvPr/>
        </p:nvSpPr>
        <p:spPr>
          <a:xfrm>
            <a:off x="7750402" y="3193416"/>
            <a:ext cx="2995179" cy="369332"/>
          </a:xfrm>
          <a:prstGeom prst="rect">
            <a:avLst/>
          </a:prstGeom>
          <a:noFill/>
        </p:spPr>
        <p:txBody>
          <a:bodyPr wrap="none" rtlCol="0">
            <a:spAutoFit/>
          </a:bodyPr>
          <a:lstStyle/>
          <a:p>
            <a:r>
              <a:rPr lang="lv-LV" dirty="0"/>
              <a:t>1</a:t>
            </a:r>
            <a:r>
              <a:rPr lang="lv-LV" dirty="0" smtClean="0"/>
              <a:t>-digit </a:t>
            </a:r>
            <a:r>
              <a:rPr lang="lv-LV" dirty="0"/>
              <a:t>seven segment display</a:t>
            </a:r>
            <a:endParaRPr lang="en-US" dirty="0"/>
          </a:p>
        </p:txBody>
      </p:sp>
      <p:sp>
        <p:nvSpPr>
          <p:cNvPr id="2" name="Title 1">
            <a:extLst>
              <a:ext uri="{FF2B5EF4-FFF2-40B4-BE49-F238E27FC236}">
                <a16:creationId xmlns:a16="http://schemas.microsoft.com/office/drawing/2014/main" id="{CA71CDA1-2D4D-4885-8A35-48ED613A6D34}"/>
              </a:ext>
            </a:extLst>
          </p:cNvPr>
          <p:cNvSpPr>
            <a:spLocks noGrp="1"/>
          </p:cNvSpPr>
          <p:nvPr>
            <p:ph type="title"/>
          </p:nvPr>
        </p:nvSpPr>
        <p:spPr/>
        <p:txBody>
          <a:bodyPr/>
          <a:lstStyle/>
          <a:p>
            <a:r>
              <a:rPr lang="lv-LV" dirty="0" smtClean="0"/>
              <a:t>Svarīgākās </a:t>
            </a:r>
            <a:r>
              <a:rPr lang="lv-LV" dirty="0"/>
              <a:t>komponentes</a:t>
            </a:r>
            <a:endParaRPr lang="en-US" dirty="0"/>
          </a:p>
        </p:txBody>
      </p:sp>
      <p:sp>
        <p:nvSpPr>
          <p:cNvPr id="18" name="AutoShape 14" descr="SaistÄ«ts attÄls">
            <a:extLst>
              <a:ext uri="{FF2B5EF4-FFF2-40B4-BE49-F238E27FC236}">
                <a16:creationId xmlns:a16="http://schemas.microsoft.com/office/drawing/2014/main" id="{4D4B9042-1843-49AF-B73A-7E18720083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A80299BE-A520-4658-9425-9B7D29A13902}"/>
              </a:ext>
            </a:extLst>
          </p:cNvPr>
          <p:cNvSpPr txBox="1"/>
          <p:nvPr/>
        </p:nvSpPr>
        <p:spPr>
          <a:xfrm>
            <a:off x="4913510" y="5632900"/>
            <a:ext cx="2060179" cy="369332"/>
          </a:xfrm>
          <a:prstGeom prst="rect">
            <a:avLst/>
          </a:prstGeom>
          <a:noFill/>
        </p:spPr>
        <p:txBody>
          <a:bodyPr wrap="none" rtlCol="0">
            <a:spAutoFit/>
          </a:bodyPr>
          <a:lstStyle/>
          <a:p>
            <a:r>
              <a:rPr lang="lv-LV" dirty="0" smtClean="0"/>
              <a:t>Active</a:t>
            </a:r>
            <a:r>
              <a:rPr lang="en-US" dirty="0" smtClean="0"/>
              <a:t> </a:t>
            </a:r>
            <a:r>
              <a:rPr lang="lv-LV" dirty="0" smtClean="0"/>
              <a:t>P</a:t>
            </a:r>
            <a:r>
              <a:rPr lang="en-US" dirty="0" err="1"/>
              <a:t>iezo</a:t>
            </a:r>
            <a:r>
              <a:rPr lang="en-US" dirty="0"/>
              <a:t> Buzzer</a:t>
            </a:r>
          </a:p>
        </p:txBody>
      </p:sp>
      <p:pic>
        <p:nvPicPr>
          <p:cNvPr id="4" name="Picture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759533" y="3762772"/>
            <a:ext cx="1668685" cy="1604027"/>
          </a:xfrm>
          <a:prstGeom prst="rect">
            <a:avLst/>
          </a:prstGeom>
        </p:spPr>
      </p:pic>
      <p:sp>
        <p:nvSpPr>
          <p:cNvPr id="20" name="TextBox 19">
            <a:extLst>
              <a:ext uri="{FF2B5EF4-FFF2-40B4-BE49-F238E27FC236}">
                <a16:creationId xmlns:a16="http://schemas.microsoft.com/office/drawing/2014/main" id="{A80299BE-A520-4658-9425-9B7D29A13902}"/>
              </a:ext>
            </a:extLst>
          </p:cNvPr>
          <p:cNvSpPr txBox="1"/>
          <p:nvPr/>
        </p:nvSpPr>
        <p:spPr>
          <a:xfrm>
            <a:off x="2100150" y="5491316"/>
            <a:ext cx="987450" cy="369332"/>
          </a:xfrm>
          <a:prstGeom prst="rect">
            <a:avLst/>
          </a:prstGeom>
          <a:noFill/>
        </p:spPr>
        <p:txBody>
          <a:bodyPr wrap="none" rtlCol="0">
            <a:spAutoFit/>
          </a:bodyPr>
          <a:lstStyle/>
          <a:p>
            <a:r>
              <a:rPr lang="lv-LV" dirty="0" smtClean="0"/>
              <a:t>5x LED’s</a:t>
            </a:r>
            <a:endParaRPr lang="en-US" dirty="0"/>
          </a:p>
        </p:txBody>
      </p:sp>
    </p:spTree>
    <p:extLst>
      <p:ext uri="{BB962C8B-B14F-4D97-AF65-F5344CB8AC3E}">
        <p14:creationId xmlns:p14="http://schemas.microsoft.com/office/powerpoint/2010/main" val="1204514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8F4D-22E7-4876-9CC3-4509DA833EEE}"/>
              </a:ext>
            </a:extLst>
          </p:cNvPr>
          <p:cNvSpPr>
            <a:spLocks noGrp="1"/>
          </p:cNvSpPr>
          <p:nvPr>
            <p:ph type="title"/>
          </p:nvPr>
        </p:nvSpPr>
        <p:spPr>
          <a:xfrm>
            <a:off x="517109" y="409904"/>
            <a:ext cx="9875520" cy="1051034"/>
          </a:xfrm>
        </p:spPr>
        <p:txBody>
          <a:bodyPr/>
          <a:lstStyle/>
          <a:p>
            <a:r>
              <a:rPr lang="lv-LV" dirty="0"/>
              <a:t>Izveidotā </a:t>
            </a:r>
            <a:r>
              <a:rPr lang="lv-LV" dirty="0" smtClean="0"/>
              <a:t>shēma uz breadboard</a:t>
            </a:r>
            <a:endParaRPr lang="en-US" dirty="0"/>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l="10449" t="1672" r="10763" b="1730"/>
          <a:stretch/>
        </p:blipFill>
        <p:spPr>
          <a:xfrm>
            <a:off x="2249214" y="1187669"/>
            <a:ext cx="7924801" cy="5465380"/>
          </a:xfrm>
          <a:prstGeom prst="rect">
            <a:avLst/>
          </a:prstGeom>
        </p:spPr>
      </p:pic>
    </p:spTree>
    <p:extLst>
      <p:ext uri="{BB962C8B-B14F-4D97-AF65-F5344CB8AC3E}">
        <p14:creationId xmlns:p14="http://schemas.microsoft.com/office/powerpoint/2010/main" val="3745424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5C52-462F-4779-B164-2C43315BF2E4}"/>
              </a:ext>
            </a:extLst>
          </p:cNvPr>
          <p:cNvSpPr>
            <a:spLocks noGrp="1"/>
          </p:cNvSpPr>
          <p:nvPr>
            <p:ph type="title"/>
          </p:nvPr>
        </p:nvSpPr>
        <p:spPr>
          <a:xfrm>
            <a:off x="516035" y="252247"/>
            <a:ext cx="9875520" cy="746234"/>
          </a:xfrm>
        </p:spPr>
        <p:txBody>
          <a:bodyPr/>
          <a:lstStyle/>
          <a:p>
            <a:r>
              <a:rPr lang="lv-LV" dirty="0"/>
              <a:t>Shematiskā </a:t>
            </a:r>
            <a:r>
              <a:rPr lang="lv-LV" dirty="0" smtClean="0"/>
              <a:t>ķēde pirms uzlabošanas</a:t>
            </a:r>
            <a:endParaRPr lang="en-US" dirty="0"/>
          </a:p>
        </p:txBody>
      </p:sp>
      <p:pic>
        <p:nvPicPr>
          <p:cNvPr id="3" name="Picture 2"/>
          <p:cNvPicPr>
            <a:picLocks noChangeAspect="1"/>
          </p:cNvPicPr>
          <p:nvPr/>
        </p:nvPicPr>
        <p:blipFill>
          <a:blip r:embed="rId2"/>
          <a:stretch>
            <a:fillRect/>
          </a:stretch>
        </p:blipFill>
        <p:spPr>
          <a:xfrm>
            <a:off x="1702677" y="1103585"/>
            <a:ext cx="8544624" cy="5668048"/>
          </a:xfrm>
          <a:prstGeom prst="rect">
            <a:avLst/>
          </a:prstGeom>
        </p:spPr>
      </p:pic>
    </p:spTree>
    <p:extLst>
      <p:ext uri="{BB962C8B-B14F-4D97-AF65-F5344CB8AC3E}">
        <p14:creationId xmlns:p14="http://schemas.microsoft.com/office/powerpoint/2010/main" val="3190351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5C52-462F-4779-B164-2C43315BF2E4}"/>
              </a:ext>
            </a:extLst>
          </p:cNvPr>
          <p:cNvSpPr>
            <a:spLocks noGrp="1"/>
          </p:cNvSpPr>
          <p:nvPr>
            <p:ph type="title"/>
          </p:nvPr>
        </p:nvSpPr>
        <p:spPr>
          <a:xfrm>
            <a:off x="516035" y="252247"/>
            <a:ext cx="9875520" cy="746234"/>
          </a:xfrm>
        </p:spPr>
        <p:txBody>
          <a:bodyPr/>
          <a:lstStyle/>
          <a:p>
            <a:r>
              <a:rPr lang="lv-LV" dirty="0"/>
              <a:t>Shematiskā </a:t>
            </a:r>
            <a:r>
              <a:rPr lang="lv-LV" dirty="0" smtClean="0"/>
              <a:t>ķēde pēc uzlabošanas</a:t>
            </a:r>
            <a:endParaRPr lang="en-US" dirty="0"/>
          </a:p>
        </p:txBody>
      </p:sp>
      <p:pic>
        <p:nvPicPr>
          <p:cNvPr id="4" name="Picture 3"/>
          <p:cNvPicPr>
            <a:picLocks noChangeAspect="1"/>
          </p:cNvPicPr>
          <p:nvPr/>
        </p:nvPicPr>
        <p:blipFill>
          <a:blip r:embed="rId2"/>
          <a:stretch>
            <a:fillRect/>
          </a:stretch>
        </p:blipFill>
        <p:spPr>
          <a:xfrm>
            <a:off x="1555532" y="1100030"/>
            <a:ext cx="8564453" cy="5588326"/>
          </a:xfrm>
          <a:prstGeom prst="rect">
            <a:avLst/>
          </a:prstGeom>
        </p:spPr>
      </p:pic>
    </p:spTree>
    <p:extLst>
      <p:ext uri="{BB962C8B-B14F-4D97-AF65-F5344CB8AC3E}">
        <p14:creationId xmlns:p14="http://schemas.microsoft.com/office/powerpoint/2010/main" val="2677971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39" y="105876"/>
            <a:ext cx="9404723" cy="1428633"/>
          </a:xfrm>
        </p:spPr>
        <p:txBody>
          <a:bodyPr/>
          <a:lstStyle/>
          <a:p>
            <a:r>
              <a:rPr lang="lv-LV" sz="3800" dirty="0" smtClean="0"/>
              <a:t>F.Fab slānis Pcbnew (Augšējais izstrādes slānis)</a:t>
            </a:r>
            <a:endParaRPr lang="lv-LV" sz="3800" dirty="0"/>
          </a:p>
        </p:txBody>
      </p:sp>
      <p:pic>
        <p:nvPicPr>
          <p:cNvPr id="4" name="Content Placeholder 3"/>
          <p:cNvPicPr>
            <a:picLocks noGrp="1" noChangeAspect="1"/>
          </p:cNvPicPr>
          <p:nvPr>
            <p:ph idx="1"/>
          </p:nvPr>
        </p:nvPicPr>
        <p:blipFill>
          <a:blip r:embed="rId2"/>
          <a:stretch>
            <a:fillRect/>
          </a:stretch>
        </p:blipFill>
        <p:spPr>
          <a:xfrm>
            <a:off x="351292" y="1355836"/>
            <a:ext cx="10705591" cy="5348822"/>
          </a:xfrm>
          <a:prstGeom prst="rect">
            <a:avLst/>
          </a:prstGeom>
        </p:spPr>
      </p:pic>
    </p:spTree>
    <p:extLst>
      <p:ext uri="{BB962C8B-B14F-4D97-AF65-F5344CB8AC3E}">
        <p14:creationId xmlns:p14="http://schemas.microsoft.com/office/powerpoint/2010/main" val="850017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29" y="55901"/>
            <a:ext cx="9404723" cy="1428633"/>
          </a:xfrm>
        </p:spPr>
        <p:txBody>
          <a:bodyPr/>
          <a:lstStyle/>
          <a:p>
            <a:r>
              <a:rPr lang="lv-LV" sz="3800" dirty="0" smtClean="0"/>
              <a:t>F.CrtYd slānis Pcbnew (Augšējais komponenšu izmēra slānis)</a:t>
            </a:r>
            <a:endParaRPr lang="lv-LV" sz="3800" dirty="0"/>
          </a:p>
        </p:txBody>
      </p:sp>
      <p:sp>
        <p:nvSpPr>
          <p:cNvPr id="6" name="Content Placeholder 5"/>
          <p:cNvSpPr>
            <a:spLocks noGrp="1"/>
          </p:cNvSpPr>
          <p:nvPr>
            <p:ph idx="1"/>
          </p:nvPr>
        </p:nvSpPr>
        <p:spPr/>
        <p:txBody>
          <a:bodyPr/>
          <a:lstStyle/>
          <a:p>
            <a:endParaRPr lang="lv-LV"/>
          </a:p>
        </p:txBody>
      </p:sp>
      <p:pic>
        <p:nvPicPr>
          <p:cNvPr id="7" name="Picture 6"/>
          <p:cNvPicPr>
            <a:picLocks noChangeAspect="1"/>
          </p:cNvPicPr>
          <p:nvPr/>
        </p:nvPicPr>
        <p:blipFill>
          <a:blip r:embed="rId2"/>
          <a:stretch>
            <a:fillRect/>
          </a:stretch>
        </p:blipFill>
        <p:spPr>
          <a:xfrm>
            <a:off x="874220" y="1337390"/>
            <a:ext cx="9404723" cy="5332248"/>
          </a:xfrm>
          <a:prstGeom prst="rect">
            <a:avLst/>
          </a:prstGeom>
        </p:spPr>
      </p:pic>
    </p:spTree>
    <p:extLst>
      <p:ext uri="{BB962C8B-B14F-4D97-AF65-F5344CB8AC3E}">
        <p14:creationId xmlns:p14="http://schemas.microsoft.com/office/powerpoint/2010/main" val="19014003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1492</TotalTime>
  <Words>503</Words>
  <Application>Microsoft Office PowerPoint</Application>
  <PresentationFormat>Widescreen</PresentationFormat>
  <Paragraphs>51</Paragraphs>
  <Slides>30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Gothic</vt:lpstr>
      <vt:lpstr>Wingdings 3</vt:lpstr>
      <vt:lpstr>Ion</vt:lpstr>
      <vt:lpstr>Inovatīvais luksafors</vt:lpstr>
      <vt:lpstr>Darba mērķis:</vt:lpstr>
      <vt:lpstr>Darba uzdevumi:</vt:lpstr>
      <vt:lpstr>Svarīgākās komponentes</vt:lpstr>
      <vt:lpstr>Izveidotā shēma uz breadboard</vt:lpstr>
      <vt:lpstr>Shematiskā ķēde pirms uzlabošanas</vt:lpstr>
      <vt:lpstr>Shematiskā ķēde pēc uzlabošanas</vt:lpstr>
      <vt:lpstr>F.Fab slānis Pcbnew (Augšējais izstrādes slānis)</vt:lpstr>
      <vt:lpstr>F.CrtYd slānis Pcbnew (Augšējais komponenšu izmēra slānis)</vt:lpstr>
      <vt:lpstr>Edge.Cuts slānis Pcbnew (Spiestās plates formas slānis)</vt:lpstr>
      <vt:lpstr>Dwgs.User slānis Pcbnew (Zīmejumu slānis)</vt:lpstr>
      <vt:lpstr>B.Mask slānis Pcbnew (Apakšējais maskas slānis)</vt:lpstr>
      <vt:lpstr>F.Mask slānis Pcbnew (Augšējais maskas slānis)</vt:lpstr>
      <vt:lpstr>F.SilkS slānis Pcbnew (Augšējais apzīmējumu slānis)</vt:lpstr>
      <vt:lpstr>F.Paste slānis Pcbnew (Augšējais lodēšanas pastas slānis)</vt:lpstr>
      <vt:lpstr>B.Cu slānis Pcbnew (Apakšējais vara slānis)</vt:lpstr>
      <vt:lpstr>F.Cu slānis Pcbnew (Augšējais vara slānis)</vt:lpstr>
      <vt:lpstr>3D modelis plates dizainam</vt:lpstr>
      <vt:lpstr>3D modelis plates dizainam</vt:lpstr>
      <vt:lpstr>3D modelis plates dizainam</vt:lpstr>
      <vt:lpstr>3D modelis plates dizainam</vt:lpstr>
      <vt:lpstr>3D modelis plates dizainam</vt:lpstr>
      <vt:lpstr>3D modelis plates dizainam</vt:lpstr>
      <vt:lpstr>Eurocircuits pārbaude</vt:lpstr>
      <vt:lpstr>Eurocircuits pārbaude</vt:lpstr>
      <vt:lpstr>Eurocircuits pārbaude</vt:lpstr>
      <vt:lpstr>Plates dizaina trūkumu un iespējami uzlabojumi:</vt:lpstr>
      <vt:lpstr>Video piemērs no pagājušā semestra</vt:lpstr>
      <vt:lpstr>Bill of Materials</vt:lpstr>
      <vt:lpstr>Paldies par uzmanību!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Edgars Irbiņš</dc:creator>
  <cp:lastModifiedBy>Edgars Irbiņš</cp:lastModifiedBy>
  <cp:revision>16</cp:revision>
  <dcterms:created xsi:type="dcterms:W3CDTF">2019-06-13T09:51:01Z</dcterms:created>
  <dcterms:modified xsi:type="dcterms:W3CDTF">2019-06-14T10:50:29Z</dcterms:modified>
</cp:coreProperties>
</file>